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268" r:id="rId2"/>
  </p:sldIdLst>
  <p:sldSz cx="42806938" cy="29306838"/>
  <p:notesSz cx="9926638" cy="14355763"/>
  <p:custDataLst>
    <p:tags r:id="rId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36">
          <p15:clr>
            <a:srgbClr val="A4A3A4"/>
          </p15:clr>
        </p15:guide>
        <p15:guide id="2" pos="137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3D"/>
    <a:srgbClr val="000099"/>
    <a:srgbClr val="FE0000"/>
    <a:srgbClr val="80FF01"/>
    <a:srgbClr val="FE02FE"/>
    <a:srgbClr val="00FF00"/>
    <a:srgbClr val="FF66FF"/>
    <a:srgbClr val="0099CC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2613" autoAdjust="0"/>
  </p:normalViewPr>
  <p:slideViewPr>
    <p:cSldViewPr showGuides="1">
      <p:cViewPr>
        <p:scale>
          <a:sx n="25" d="100"/>
          <a:sy n="25" d="100"/>
        </p:scale>
        <p:origin x="1404" y="270"/>
      </p:cViewPr>
      <p:guideLst>
        <p:guide orient="horz" pos="8936"/>
        <p:guide pos="137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7185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t" anchorCtr="0" compatLnSpc="1"/>
          <a:lstStyle>
            <a:lvl1pPr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697" y="0"/>
            <a:ext cx="4302625" cy="7185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t" anchorCtr="0" compatLnSpc="1"/>
          <a:lstStyle>
            <a:lvl1pPr algn="r"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/>
          </p:cNvSpPr>
          <p:nvPr>
            <p:ph type="sldImg"/>
          </p:nvPr>
        </p:nvSpPr>
        <p:spPr>
          <a:xfrm>
            <a:off x="1035415" y="1076325"/>
            <a:ext cx="7860570" cy="5381625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/>
          </p:cNvSpPr>
          <p:nvPr>
            <p:ph type="body" sz="quarter"/>
          </p:nvPr>
        </p:nvSpPr>
        <p:spPr>
          <a:xfrm>
            <a:off x="994519" y="6816292"/>
            <a:ext cx="7937601" cy="6462734"/>
          </a:xfrm>
          <a:prstGeom prst="rect">
            <a:avLst/>
          </a:prstGeom>
          <a:noFill/>
          <a:ln w="9525">
            <a:noFill/>
          </a:ln>
        </p:spPr>
        <p:txBody>
          <a:bodyPr wrap="square" lIns="133424" tIns="66713" rIns="133424" bIns="66713" anchor="ctr"/>
          <a:lstStyle/>
          <a:p>
            <a:pPr marL="0" marR="0" lvl="0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663575" marR="0" lvl="1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1327785" marR="0" lvl="2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991360" marR="0" lvl="3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2654935" marR="0" lvl="4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37171"/>
            <a:ext cx="4302625" cy="7162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b" anchorCtr="0" compatLnSpc="1"/>
          <a:lstStyle>
            <a:lvl1pPr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697" y="13637171"/>
            <a:ext cx="4302625" cy="7162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b" anchorCtr="0" compatLnSpc="1"/>
          <a:lstStyle/>
          <a:p>
            <a:pPr algn="r" defTabSz="1332230">
              <a:buFontTx/>
              <a:buChar char="•"/>
            </a:pPr>
            <a:fld id="{9A0DB2DC-4C9A-4742-B13C-FB6460FD3503}" type="slidenum">
              <a:rPr lang="en-US" altLang="zh-CN" sz="1700" b="0" smtClean="0"/>
              <a:t>‹#›</a:t>
            </a:fld>
            <a:endParaRPr lang="en-US" altLang="zh-CN" sz="17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5050" y="1076325"/>
            <a:ext cx="7861300" cy="5381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0688" y="14540671"/>
            <a:ext cx="21421437" cy="1003352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779787" y="26525333"/>
            <a:ext cx="17643238" cy="1196084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8271879" y="1874936"/>
            <a:ext cx="5670474" cy="3993881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60458" y="1874936"/>
            <a:ext cx="16859023" cy="3993881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698" y="30078343"/>
            <a:ext cx="21423025" cy="92968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698" y="19840022"/>
            <a:ext cx="21423025" cy="1023832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60458" y="10922569"/>
            <a:ext cx="11264749" cy="308911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77605" y="10922569"/>
            <a:ext cx="11264749" cy="308911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60458" y="10478046"/>
            <a:ext cx="11134575" cy="43658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0458" y="14843899"/>
            <a:ext cx="11134575" cy="269698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803016" y="10478046"/>
            <a:ext cx="11139337" cy="43658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803016" y="14843899"/>
            <a:ext cx="11139337" cy="269698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458" y="1863822"/>
            <a:ext cx="8291402" cy="79315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53481" y="1863822"/>
            <a:ext cx="14088873" cy="399499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60458" y="9795386"/>
            <a:ext cx="8291402" cy="320183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40234" y="32766121"/>
            <a:ext cx="15120735" cy="38673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940234" y="4181693"/>
            <a:ext cx="15120735" cy="28085927"/>
          </a:xfrm>
        </p:spPr>
        <p:txBody>
          <a:bodyPr vert="horz" wrap="square" lIns="184707" tIns="92353" rIns="184707" bIns="92353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8446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40234" y="36633473"/>
            <a:ext cx="15120735" cy="5494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141509" y="1174811"/>
            <a:ext cx="38524932" cy="4883405"/>
          </a:xfrm>
          <a:prstGeom prst="rect">
            <a:avLst/>
          </a:prstGeom>
          <a:noFill/>
          <a:ln w="9525">
            <a:noFill/>
          </a:ln>
        </p:spPr>
        <p:txBody>
          <a:bodyPr lIns="184707" tIns="92353" rIns="184707" bIns="92353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2141509" y="6839307"/>
            <a:ext cx="38524932" cy="19341521"/>
          </a:xfrm>
          <a:prstGeom prst="rect">
            <a:avLst/>
          </a:prstGeom>
          <a:noFill/>
          <a:ln w="9525">
            <a:noFill/>
          </a:ln>
        </p:spPr>
        <p:txBody>
          <a:bodyPr lIns="184707" tIns="92353" rIns="184707" bIns="92353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41509" y="26690442"/>
            <a:ext cx="9994766" cy="2032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2800" b="0" noProof="1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28616" y="26690442"/>
            <a:ext cx="13550718" cy="2032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2800" b="0" noProof="1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671676" y="26690442"/>
            <a:ext cx="9994766" cy="2032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algn="r">
              <a:defRPr sz="2800" b="0"/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694055" indent="-694055" algn="l" defTabSz="1844675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500505" indent="-576580" algn="l" defTabSz="1844675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+mn-ea"/>
        </a:defRPr>
      </a:lvl2pPr>
      <a:lvl3pPr marL="2308225" indent="-462280" algn="l" defTabSz="1844675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</a:defRPr>
      </a:lvl3pPr>
      <a:lvl4pPr marL="3232150" indent="-462280" algn="l" defTabSz="1844675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</a:defRPr>
      </a:lvl4pPr>
      <a:lvl5pPr marL="4156075" indent="-462280" algn="l" defTabSz="184467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5pPr>
      <a:lvl6pPr marL="46132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6pPr>
      <a:lvl7pPr marL="50704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7pPr>
      <a:lvl8pPr marL="55276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8pPr>
      <a:lvl9pPr marL="59848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 Box 515"/>
          <p:cNvSpPr txBox="1"/>
          <p:nvPr/>
        </p:nvSpPr>
        <p:spPr>
          <a:xfrm>
            <a:off x="882638" y="3223543"/>
            <a:ext cx="18146786" cy="912259"/>
          </a:xfrm>
          <a:prstGeom prst="rect">
            <a:avLst/>
          </a:prstGeom>
          <a:noFill/>
          <a:ln w="9525">
            <a:noFill/>
          </a:ln>
        </p:spPr>
        <p:txBody>
          <a:bodyPr wrap="square" lIns="80477" tIns="40238" rIns="80477" bIns="40238">
            <a:spAutoFit/>
          </a:bodyPr>
          <a:lstStyle/>
          <a:p>
            <a:pPr algn="ctr"/>
            <a:r>
              <a:rPr lang="zh-CN" altLang="en-US" sz="5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云南国际野生菌交易中心修建性详细规划批前公示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81" name="矩形 2"/>
          <p:cNvSpPr/>
          <p:nvPr/>
        </p:nvSpPr>
        <p:spPr>
          <a:xfrm>
            <a:off x="20075255" y="2790161"/>
            <a:ext cx="22156440" cy="2441383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082" name="直接连接符 4"/>
          <p:cNvCxnSpPr/>
          <p:nvPr/>
        </p:nvCxnSpPr>
        <p:spPr>
          <a:xfrm>
            <a:off x="758815" y="4580837"/>
            <a:ext cx="18287754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84" name="Rectangle 34"/>
          <p:cNvSpPr/>
          <p:nvPr/>
        </p:nvSpPr>
        <p:spPr>
          <a:xfrm>
            <a:off x="738178" y="2790161"/>
            <a:ext cx="18333791" cy="24366209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085" name="直接连接符 4"/>
          <p:cNvCxnSpPr/>
          <p:nvPr/>
        </p:nvCxnSpPr>
        <p:spPr>
          <a:xfrm>
            <a:off x="758815" y="18541851"/>
            <a:ext cx="18287754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86" name="直接连接符 4"/>
          <p:cNvCxnSpPr/>
          <p:nvPr/>
        </p:nvCxnSpPr>
        <p:spPr>
          <a:xfrm>
            <a:off x="20107005" y="24014751"/>
            <a:ext cx="22124691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89" name="Rectangle 36"/>
          <p:cNvSpPr/>
          <p:nvPr/>
        </p:nvSpPr>
        <p:spPr>
          <a:xfrm>
            <a:off x="31774656" y="3037173"/>
            <a:ext cx="893750" cy="5251908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>
                <a:ea typeface="黑体" panose="02010609060101010101" pitchFamily="49" charset="-122"/>
              </a:rPr>
              <a:t>双</a:t>
            </a:r>
            <a:r>
              <a:rPr lang="zh-CN" altLang="en-US" sz="4800" b="0" dirty="0" smtClean="0">
                <a:ea typeface="黑体" panose="02010609060101010101" pitchFamily="49" charset="-122"/>
              </a:rPr>
              <a:t>创中心</a:t>
            </a:r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透视图 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92" name="文本框 12"/>
          <p:cNvSpPr txBox="1"/>
          <p:nvPr/>
        </p:nvSpPr>
        <p:spPr>
          <a:xfrm>
            <a:off x="21691501" y="3431540"/>
            <a:ext cx="9336622" cy="5946140"/>
          </a:xfrm>
          <a:prstGeom prst="rect">
            <a:avLst/>
          </a:prstGeom>
          <a:noFill/>
          <a:ln w="9525">
            <a:noFill/>
          </a:ln>
        </p:spPr>
        <p:txBody>
          <a:bodyPr wrap="square" lIns="179996" tIns="179996" rIns="179996" bIns="179996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ea typeface="+mn-ea"/>
              </a:rPr>
              <a:t>    项目</a:t>
            </a:r>
            <a:r>
              <a:rPr lang="zh-CN" altLang="en-US" sz="2800" b="0" noProof="1">
                <a:latin typeface="+mn-ea"/>
                <a:ea typeface="+mn-ea"/>
              </a:rPr>
              <a:t>选址</a:t>
            </a:r>
            <a:r>
              <a:rPr lang="zh-CN" altLang="en-US" sz="2800" b="0" noProof="1" smtClean="0">
                <a:latin typeface="+mn-ea"/>
                <a:ea typeface="+mn-ea"/>
              </a:rPr>
              <a:t>位于</a:t>
            </a:r>
            <a:r>
              <a:rPr lang="zh-CN" altLang="en-US" sz="2800" b="0" dirty="0">
                <a:latin typeface="+mn-ea"/>
                <a:ea typeface="+mn-ea"/>
                <a:sym typeface="+mn-ea"/>
              </a:rPr>
              <a:t>楚雄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州南</a:t>
            </a:r>
            <a:r>
              <a:rPr lang="zh-CN" altLang="en-US" sz="2800" b="0" dirty="0">
                <a:latin typeface="+mn-ea"/>
                <a:ea typeface="+mn-ea"/>
                <a:sym typeface="+mn-ea"/>
              </a:rPr>
              <a:t>华县城东南侧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，高速下口处，龙坪南</a:t>
            </a:r>
            <a:r>
              <a:rPr lang="zh-CN" altLang="en-US" sz="2800" b="0" dirty="0">
                <a:latin typeface="+mn-ea"/>
                <a:ea typeface="+mn-ea"/>
                <a:sym typeface="+mn-ea"/>
              </a:rPr>
              <a:t>路东侧，广福路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南侧</a:t>
            </a:r>
            <a:r>
              <a:rPr lang="zh-CN" altLang="en-US" sz="2800" b="0" dirty="0">
                <a:latin typeface="+mn-ea"/>
                <a:ea typeface="+mn-ea"/>
                <a:sym typeface="+mn-ea"/>
              </a:rPr>
              <a:t>，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用地性质为</a:t>
            </a:r>
            <a:r>
              <a:rPr lang="en-US" altLang="zh-CN" sz="2800" b="0" dirty="0" err="1" smtClean="0">
                <a:latin typeface="+mn-ea"/>
                <a:ea typeface="+mn-ea"/>
                <a:sym typeface="+mn-ea"/>
              </a:rPr>
              <a:t>B1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住宅用地</a:t>
            </a: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。</a:t>
            </a:r>
            <a:endParaRPr lang="en-US" altLang="zh-CN" sz="2800" b="0" noProof="1" smtClean="0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主要</a:t>
            </a:r>
            <a:r>
              <a:rPr lang="zh-CN" altLang="en-US" sz="2800" b="0" noProof="1">
                <a:latin typeface="+mn-ea"/>
                <a:ea typeface="+mn-ea"/>
                <a:sym typeface="+mn-ea"/>
              </a:rPr>
              <a:t>指标</a:t>
            </a:r>
            <a:endParaRPr lang="en-US" altLang="zh-CN" sz="2800" b="0" noProof="1" smtClean="0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0" noProof="1">
                <a:latin typeface="+mn-ea"/>
                <a:ea typeface="+mn-ea"/>
                <a:sym typeface="+mn-ea"/>
              </a:rPr>
              <a:t>总</a:t>
            </a: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用地面积：</a:t>
            </a:r>
            <a:r>
              <a:rPr lang="en-US" altLang="zh-CN" sz="2800" b="0" noProof="1" smtClean="0">
                <a:latin typeface="+mn-ea"/>
                <a:ea typeface="+mn-ea"/>
                <a:sym typeface="+mn-ea"/>
              </a:rPr>
              <a:t>48805.92㎡     </a:t>
            </a: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总建筑面积：</a:t>
            </a:r>
            <a:r>
              <a:rPr lang="en-US" altLang="zh-CN" sz="2800" b="0" noProof="1" smtClean="0">
                <a:latin typeface="+mn-ea"/>
                <a:ea typeface="+mn-ea"/>
                <a:sym typeface="+mn-ea"/>
              </a:rPr>
              <a:t>47291.70</a:t>
            </a:r>
            <a:r>
              <a:rPr lang="en-US" altLang="zh-CN" sz="2800" b="0" noProof="1" smtClean="0">
                <a:latin typeface="+mn-ea"/>
                <a:sym typeface="+mn-ea"/>
              </a:rPr>
              <a:t> ㎡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计容面积  ：</a:t>
            </a:r>
            <a:r>
              <a:rPr lang="en-US" altLang="zh-CN" sz="2800" b="0" noProof="1" smtClean="0">
                <a:latin typeface="+mn-ea"/>
                <a:ea typeface="+mn-ea"/>
                <a:sym typeface="+mn-ea"/>
              </a:rPr>
              <a:t>43120.97</a:t>
            </a:r>
            <a:r>
              <a:rPr lang="en-US" altLang="zh-CN" sz="2800" b="0" noProof="1" smtClean="0">
                <a:latin typeface="+mn-ea"/>
                <a:sym typeface="+mn-ea"/>
              </a:rPr>
              <a:t> ㎡    </a:t>
            </a:r>
            <a:r>
              <a:rPr lang="zh-CN" altLang="en-US" sz="2800" b="0" noProof="1" smtClean="0">
                <a:latin typeface="+mn-ea"/>
                <a:sym typeface="+mn-ea"/>
              </a:rPr>
              <a:t>不计容面积：</a:t>
            </a:r>
            <a:r>
              <a:rPr lang="en-US" altLang="zh-CN" sz="2800" b="0" noProof="1" smtClean="0">
                <a:latin typeface="+mn-ea"/>
                <a:sym typeface="+mn-ea"/>
              </a:rPr>
              <a:t>4170.73 ㎡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sym typeface="+mn-ea"/>
              </a:rPr>
              <a:t>容积率    ：</a:t>
            </a:r>
            <a:r>
              <a:rPr lang="en-US" altLang="zh-CN" sz="2800" b="0" noProof="1" smtClean="0">
                <a:latin typeface="+mn-ea"/>
                <a:sym typeface="+mn-ea"/>
              </a:rPr>
              <a:t>0.9            </a:t>
            </a:r>
            <a:r>
              <a:rPr lang="zh-CN" altLang="en-US" sz="2800" b="0" noProof="1" smtClean="0">
                <a:latin typeface="+mn-ea"/>
                <a:sym typeface="+mn-ea"/>
              </a:rPr>
              <a:t>建筑密度  ：</a:t>
            </a:r>
            <a:r>
              <a:rPr lang="en-US" altLang="zh-CN" sz="2800" b="0" noProof="1" smtClean="0">
                <a:latin typeface="+mn-ea"/>
                <a:sym typeface="+mn-ea"/>
              </a:rPr>
              <a:t>31.12%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sym typeface="+mn-ea"/>
              </a:rPr>
              <a:t>绿地率    ：</a:t>
            </a:r>
            <a:r>
              <a:rPr lang="en-US" altLang="zh-CN" sz="2800" b="0" noProof="1" smtClean="0">
                <a:latin typeface="+mn-ea"/>
                <a:sym typeface="+mn-ea"/>
              </a:rPr>
              <a:t>25.00%         </a:t>
            </a:r>
            <a:r>
              <a:rPr lang="zh-CN" altLang="en-US" sz="2800" b="0" noProof="1" smtClean="0">
                <a:latin typeface="+mn-ea"/>
                <a:sym typeface="+mn-ea"/>
              </a:rPr>
              <a:t>机动车位  ：</a:t>
            </a:r>
            <a:r>
              <a:rPr lang="en-US" altLang="zh-CN" sz="2800" b="0" noProof="1" smtClean="0">
                <a:latin typeface="+mn-ea"/>
                <a:sym typeface="+mn-ea"/>
              </a:rPr>
              <a:t>332</a:t>
            </a:r>
            <a:r>
              <a:rPr lang="zh-CN" altLang="en-US" sz="2800" b="0" noProof="1" smtClean="0">
                <a:latin typeface="+mn-ea"/>
                <a:sym typeface="+mn-ea"/>
              </a:rPr>
              <a:t>个</a:t>
            </a:r>
            <a:endParaRPr lang="en-US" altLang="zh-CN" sz="2800" b="0" noProof="1" smtClean="0"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0" noProof="1">
                <a:latin typeface="+mn-ea"/>
                <a:sym typeface="+mn-ea"/>
              </a:rPr>
              <a:t>非机动</a:t>
            </a:r>
            <a:r>
              <a:rPr lang="zh-CN" altLang="en-US" sz="2800" b="0" noProof="1" smtClean="0">
                <a:latin typeface="+mn-ea"/>
                <a:sym typeface="+mn-ea"/>
              </a:rPr>
              <a:t>车位：</a:t>
            </a:r>
            <a:r>
              <a:rPr lang="en-US" altLang="zh-CN" sz="2800" b="0" noProof="1" smtClean="0">
                <a:latin typeface="+mn-ea"/>
                <a:sym typeface="+mn-ea"/>
              </a:rPr>
              <a:t>331</a:t>
            </a:r>
            <a:r>
              <a:rPr lang="zh-CN" altLang="en-US" sz="2800" b="0" noProof="1" smtClean="0">
                <a:latin typeface="+mn-ea"/>
                <a:sym typeface="+mn-ea"/>
              </a:rPr>
              <a:t>个          </a:t>
            </a:r>
            <a:endParaRPr lang="en-US" altLang="zh-CN" sz="2800" b="0" noProof="1"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0" noProof="1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0" noProof="1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0" dirty="0" smtClean="0">
                <a:latin typeface="+mn-ea"/>
                <a:ea typeface="+mn-ea"/>
              </a:rPr>
              <a:t>    </a:t>
            </a:r>
            <a:endParaRPr lang="en-US" altLang="zh-CN" sz="2800" b="0" dirty="0">
              <a:latin typeface="+mn-ea"/>
              <a:ea typeface="+mn-ea"/>
            </a:endParaRPr>
          </a:p>
        </p:txBody>
      </p:sp>
      <p:sp>
        <p:nvSpPr>
          <p:cNvPr id="4" name="AutoShape 3"/>
          <p:cNvSpPr>
            <a:spLocks noChangeAspect="1" noTextEdit="1"/>
          </p:cNvSpPr>
          <p:nvPr/>
        </p:nvSpPr>
        <p:spPr>
          <a:xfrm>
            <a:off x="32742065" y="3073050"/>
            <a:ext cx="8825111" cy="645976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0" y="553404"/>
            <a:ext cx="42807950" cy="15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77" tIns="40238" rIns="80477" bIns="40238">
            <a:spAutoFit/>
          </a:bodyPr>
          <a:lstStyle>
            <a:lvl1pPr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9500" dirty="0" smtClean="0">
                <a:solidFill>
                  <a:srgbClr val="CCFFFF"/>
                </a:solidFill>
                <a:ea typeface="黑体" panose="02010609060101010101" pitchFamily="49" charset="-122"/>
              </a:rPr>
              <a:t>南华县自然资源局项目修建性详细规划批</a:t>
            </a:r>
            <a:r>
              <a:rPr lang="zh-CN" altLang="en-US" sz="9500" dirty="0">
                <a:solidFill>
                  <a:srgbClr val="CCFFFF"/>
                </a:solidFill>
                <a:ea typeface="黑体" panose="02010609060101010101" pitchFamily="49" charset="-122"/>
              </a:rPr>
              <a:t>前公示</a:t>
            </a:r>
            <a:endParaRPr lang="en-US" altLang="zh-CN" sz="6600" dirty="0">
              <a:solidFill>
                <a:srgbClr val="CCFFFF"/>
              </a:solidFill>
              <a:ea typeface="黑体" panose="02010609060101010101" pitchFamily="49" charset="-122"/>
            </a:endParaRPr>
          </a:p>
        </p:txBody>
      </p:sp>
      <p:sp>
        <p:nvSpPr>
          <p:cNvPr id="53" name="Text Box 66"/>
          <p:cNvSpPr txBox="1">
            <a:spLocks noChangeArrowheads="1"/>
          </p:cNvSpPr>
          <p:nvPr/>
        </p:nvSpPr>
        <p:spPr bwMode="auto">
          <a:xfrm>
            <a:off x="35642071" y="27759613"/>
            <a:ext cx="6589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dirty="0" smtClean="0">
                <a:solidFill>
                  <a:srgbClr val="66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南华县自然资源</a:t>
            </a:r>
            <a:r>
              <a:rPr lang="zh-CN" altLang="en-US" sz="6000" dirty="0">
                <a:solidFill>
                  <a:srgbClr val="66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</a:t>
            </a:r>
            <a:endParaRPr lang="en-US" altLang="zh-CN" sz="6000" dirty="0">
              <a:solidFill>
                <a:srgbClr val="66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Text Box 515"/>
          <p:cNvSpPr txBox="1">
            <a:spLocks noChangeArrowheads="1"/>
          </p:cNvSpPr>
          <p:nvPr/>
        </p:nvSpPr>
        <p:spPr bwMode="auto">
          <a:xfrm>
            <a:off x="20683260" y="24477662"/>
            <a:ext cx="21145216" cy="213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77" tIns="40238" rIns="80477" bIns="4023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  <a:buSzTx/>
              <a:buFontTx/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用地性质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商业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地                     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申报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类别：建设工程规划许可证                                              </a:t>
            </a:r>
          </a:p>
          <a:p>
            <a:pPr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申报单位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南华县国有资本管理有限公司                         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公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示时间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2023 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 </a:t>
            </a:r>
            <a:r>
              <a:rPr lang="en-US" altLang="zh-CN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r>
              <a:rPr lang="zh-CN" altLang="en-US" sz="30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en-US" altLang="zh-CN" sz="30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zh-CN" altLang="en-US" sz="30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  <a:buSzTx/>
              <a:buFontTx/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公示地点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南华县自然资源局、项目现场、南华县政务网</a:t>
            </a:r>
            <a:endParaRPr lang="en-US" altLang="zh-CN" sz="3000" b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  <a:buSzTx/>
              <a:buFontTx/>
            </a:pP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备注    ：本公示的详细内容可向南华县自然资源局查询。对本公示项目有异议者，请于公示期限内致电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08787225055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30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132" y="4623157"/>
            <a:ext cx="11582972" cy="137386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6"/>
          <p:cNvSpPr/>
          <p:nvPr/>
        </p:nvSpPr>
        <p:spPr>
          <a:xfrm>
            <a:off x="31777982" y="17210276"/>
            <a:ext cx="893750" cy="4513244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ea typeface="黑体" panose="02010609060101010101" pitchFamily="49" charset="-122"/>
              </a:rPr>
              <a:t>商业街</a:t>
            </a:r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透视图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AutoShape 3"/>
          <p:cNvSpPr>
            <a:spLocks noChangeAspect="1" noTextEdit="1"/>
          </p:cNvSpPr>
          <p:nvPr/>
        </p:nvSpPr>
        <p:spPr>
          <a:xfrm>
            <a:off x="32772985" y="17200880"/>
            <a:ext cx="8794115" cy="651446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AutoShape 3"/>
          <p:cNvSpPr>
            <a:spLocks noChangeAspect="1" noTextEdit="1"/>
          </p:cNvSpPr>
          <p:nvPr/>
        </p:nvSpPr>
        <p:spPr>
          <a:xfrm>
            <a:off x="21505545" y="3110865"/>
            <a:ext cx="9615170" cy="642175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Rectangle 36"/>
          <p:cNvSpPr/>
          <p:nvPr/>
        </p:nvSpPr>
        <p:spPr>
          <a:xfrm>
            <a:off x="20542292" y="17031115"/>
            <a:ext cx="893750" cy="3774581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夜景鸟瞰图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AutoShape 3"/>
          <p:cNvSpPr>
            <a:spLocks noChangeAspect="1" noTextEdit="1"/>
          </p:cNvSpPr>
          <p:nvPr/>
        </p:nvSpPr>
        <p:spPr>
          <a:xfrm>
            <a:off x="21537005" y="17102551"/>
            <a:ext cx="9583291" cy="658994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Rectangle 36"/>
          <p:cNvSpPr/>
          <p:nvPr/>
        </p:nvSpPr>
        <p:spPr>
          <a:xfrm>
            <a:off x="20540237" y="10312905"/>
            <a:ext cx="893750" cy="3774581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整体</a:t>
            </a:r>
            <a:r>
              <a:rPr lang="zh-CN" altLang="zh-CN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鸟瞰图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AutoShape 3"/>
          <p:cNvSpPr>
            <a:spLocks noChangeAspect="1" noTextEdit="1"/>
          </p:cNvSpPr>
          <p:nvPr/>
        </p:nvSpPr>
        <p:spPr>
          <a:xfrm>
            <a:off x="21518880" y="10348595"/>
            <a:ext cx="9601200" cy="6378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36"/>
          <p:cNvSpPr/>
          <p:nvPr/>
        </p:nvSpPr>
        <p:spPr>
          <a:xfrm>
            <a:off x="31694647" y="10312905"/>
            <a:ext cx="893750" cy="5251908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交易中心透视图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AutoShape 3"/>
          <p:cNvSpPr>
            <a:spLocks noChangeAspect="1" noTextEdit="1"/>
          </p:cNvSpPr>
          <p:nvPr/>
        </p:nvSpPr>
        <p:spPr>
          <a:xfrm>
            <a:off x="32741870" y="10384155"/>
            <a:ext cx="8819515" cy="636460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Rectangle 36"/>
          <p:cNvSpPr/>
          <p:nvPr/>
        </p:nvSpPr>
        <p:spPr>
          <a:xfrm>
            <a:off x="1138108" y="4716315"/>
            <a:ext cx="2741576" cy="818515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总平面图</a:t>
            </a:r>
          </a:p>
        </p:txBody>
      </p:sp>
      <p:sp>
        <p:nvSpPr>
          <p:cNvPr id="18" name="Rectangle 36"/>
          <p:cNvSpPr/>
          <p:nvPr/>
        </p:nvSpPr>
        <p:spPr>
          <a:xfrm>
            <a:off x="20629136" y="3057493"/>
            <a:ext cx="893750" cy="3034665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项目简介</a:t>
            </a:r>
          </a:p>
        </p:txBody>
      </p:sp>
      <p:sp>
        <p:nvSpPr>
          <p:cNvPr id="36" name="Rectangle 41"/>
          <p:cNvSpPr/>
          <p:nvPr/>
        </p:nvSpPr>
        <p:spPr>
          <a:xfrm>
            <a:off x="902202" y="18637704"/>
            <a:ext cx="16288799" cy="9122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80477" tIns="40238" rIns="80477" bIns="40238">
            <a:spAutoFit/>
          </a:bodyPr>
          <a:lstStyle/>
          <a:p>
            <a:pPr defTabSz="1844675"/>
            <a:r>
              <a:rPr lang="zh-CN" altLang="en-US" sz="5400" b="0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4800" b="0" dirty="0">
                <a:ea typeface="黑体" panose="02010609060101010101" pitchFamily="49" charset="-122"/>
              </a:rPr>
              <a:t>区位分析</a:t>
            </a:r>
          </a:p>
        </p:txBody>
      </p:sp>
      <p:pic>
        <p:nvPicPr>
          <p:cNvPr id="45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07"/>
          <a:stretch/>
        </p:blipFill>
        <p:spPr>
          <a:xfrm>
            <a:off x="1138108" y="12581217"/>
            <a:ext cx="6315218" cy="57949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144" y="19167498"/>
            <a:ext cx="10546546" cy="7235198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 bwMode="auto">
          <a:xfrm>
            <a:off x="12510481" y="23197933"/>
            <a:ext cx="166687" cy="338138"/>
          </a:xfrm>
          <a:custGeom>
            <a:avLst/>
            <a:gdLst>
              <a:gd name="connsiteX0" fmla="*/ 0 w 166687"/>
              <a:gd name="connsiteY0" fmla="*/ 9525 h 338138"/>
              <a:gd name="connsiteX1" fmla="*/ 52387 w 166687"/>
              <a:gd name="connsiteY1" fmla="*/ 0 h 338138"/>
              <a:gd name="connsiteX2" fmla="*/ 152400 w 166687"/>
              <a:gd name="connsiteY2" fmla="*/ 19050 h 338138"/>
              <a:gd name="connsiteX3" fmla="*/ 166687 w 166687"/>
              <a:gd name="connsiteY3" fmla="*/ 42863 h 338138"/>
              <a:gd name="connsiteX4" fmla="*/ 166687 w 166687"/>
              <a:gd name="connsiteY4" fmla="*/ 338138 h 338138"/>
              <a:gd name="connsiteX5" fmla="*/ 0 w 166687"/>
              <a:gd name="connsiteY5" fmla="*/ 319088 h 338138"/>
              <a:gd name="connsiteX6" fmla="*/ 0 w 166687"/>
              <a:gd name="connsiteY6" fmla="*/ 9525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687" h="338138">
                <a:moveTo>
                  <a:pt x="0" y="9525"/>
                </a:moveTo>
                <a:lnTo>
                  <a:pt x="52387" y="0"/>
                </a:lnTo>
                <a:lnTo>
                  <a:pt x="152400" y="19050"/>
                </a:lnTo>
                <a:lnTo>
                  <a:pt x="166687" y="42863"/>
                </a:lnTo>
                <a:lnTo>
                  <a:pt x="166687" y="338138"/>
                </a:lnTo>
                <a:lnTo>
                  <a:pt x="0" y="319088"/>
                </a:lnTo>
                <a:lnTo>
                  <a:pt x="0" y="9525"/>
                </a:lnTo>
                <a:close/>
              </a:path>
            </a:pathLst>
          </a:custGeom>
          <a:solidFill>
            <a:srgbClr val="FD00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7220" y="10728983"/>
            <a:ext cx="9240974" cy="58179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7220" y="17323657"/>
            <a:ext cx="9217309" cy="618654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3505" y="3167203"/>
            <a:ext cx="8464192" cy="630907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7791" y="11106882"/>
            <a:ext cx="8532949" cy="492200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3505" y="17471487"/>
            <a:ext cx="8248168" cy="5926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151" y="20705064"/>
            <a:ext cx="6959632" cy="569763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7e2b95e-1ae3-42bf-92e8-16ede2122daf}"/>
  <p:tag name="COMMONDATA" val="eyJoZGlkIjoiYWRkNWVjM2M3ODIzZDMwNWMzMDM2NTUyYWNmNWMyNTAifQ=="/>
  <p:tag name="KSO_WPP_MARK_KEY" val="dadf9d5b-4207-4a06-9c00-2cae8b0a8a4b"/>
</p:tagLst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217</Words>
  <Application>Microsoft Office PowerPoint</Application>
  <PresentationFormat>自定义</PresentationFormat>
  <Paragraphs>25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宋体</vt:lpstr>
      <vt:lpstr>微软雅黑</vt:lpstr>
      <vt:lpstr>Arial</vt:lpstr>
      <vt:lpstr>黑体</vt:lpstr>
      <vt:lpstr>1_默认设计模板</vt:lpstr>
      <vt:lpstr>PowerPoint 演示文稿</vt:lpstr>
    </vt:vector>
  </TitlesOfParts>
  <Company>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白锦涛</cp:lastModifiedBy>
  <cp:revision>590</cp:revision>
  <cp:lastPrinted>2018-11-16T06:35:00Z</cp:lastPrinted>
  <dcterms:created xsi:type="dcterms:W3CDTF">2016-10-14T12:28:00Z</dcterms:created>
  <dcterms:modified xsi:type="dcterms:W3CDTF">2023-03-01T02:39:39Z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RubyTemplateID">
    <vt:lpwstr>2</vt:lpwstr>
  </property>
  <property fmtid="{D5CDD505-2E9C-101B-9397-08002B2CF9AE}" pid="4" name="ICV">
    <vt:lpwstr>20AAA24F82E541C1B742D2115020E3FE</vt:lpwstr>
  </property>
</Properties>
</file>